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aveSubsetFonts="1" autoCompressPictures="0">
  <p:sldMasterIdLst>
    <p:sldMasterId id="2147483648" r:id="rId1"/>
    <p:sldMasterId id="2147484516" r:id="rId2"/>
    <p:sldMasterId id="2147484291" r:id="rId3"/>
    <p:sldMasterId id="2147484528" r:id="rId4"/>
    <p:sldMasterId id="2147484502" r:id="rId5"/>
  </p:sldMasterIdLst>
  <p:notesMasterIdLst>
    <p:notesMasterId r:id="rId19"/>
  </p:notesMasterIdLst>
  <p:sldIdLst>
    <p:sldId id="299" r:id="rId6"/>
    <p:sldId id="300" r:id="rId7"/>
    <p:sldId id="301" r:id="rId8"/>
    <p:sldId id="304" r:id="rId9"/>
    <p:sldId id="305" r:id="rId10"/>
    <p:sldId id="306" r:id="rId11"/>
    <p:sldId id="302" r:id="rId12"/>
    <p:sldId id="303" r:id="rId13"/>
    <p:sldId id="307" r:id="rId14"/>
    <p:sldId id="308" r:id="rId15"/>
    <p:sldId id="309" r:id="rId16"/>
    <p:sldId id="310" r:id="rId17"/>
    <p:sldId id="311" r:id="rId18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9C9"/>
    <a:srgbClr val="CFCFCF"/>
    <a:srgbClr val="ECEC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>
      <p:cViewPr varScale="1">
        <p:scale>
          <a:sx n="84" d="100"/>
          <a:sy n="84" d="100"/>
        </p:scale>
        <p:origin x="-112" y="-688"/>
      </p:cViewPr>
      <p:guideLst>
        <p:guide orient="horz" pos="3070"/>
        <p:guide pos="545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446B5-9575-414A-8051-8D0B7DCD405A}" type="datetimeFigureOut">
              <a:rPr lang="en-US" smtClean="0"/>
              <a:t>10/30/14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3177-50F0-40F0-A851-020B23A72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9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289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005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0174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5497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9121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316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9" y="6218683"/>
            <a:ext cx="6992436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brightcove_ppt_marketin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" y="6218683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lockup-enterpris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" y="6210745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8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65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a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18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1128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23783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88213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01718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form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64171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effectLst>
            <a:outerShdw blurRad="50800" dist="38100" dir="54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73" y="3349625"/>
            <a:ext cx="7671816" cy="22829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29" y="3355721"/>
            <a:ext cx="10509504" cy="22799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llery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2" y="3273425"/>
            <a:ext cx="9182100" cy="2298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54257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ightcove-perfor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81" y="3273425"/>
            <a:ext cx="9525000" cy="2311151"/>
          </a:xfrm>
          <a:prstGeom prst="rect">
            <a:avLst/>
          </a:prstGeom>
          <a:effectLst>
            <a:outerShdw blurRad="50800" dist="38100" dir="54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239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755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24692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92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theme" Target="../theme/theme2.xml"/><Relationship Id="rId9" Type="http://schemas.openxmlformats.org/officeDocument/2006/relationships/image" Target="../media/image4.png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13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5" Type="http://schemas.openxmlformats.org/officeDocument/2006/relationships/slideLayout" Target="../slideLayouts/slideLayout31.xml"/><Relationship Id="rId6" Type="http://schemas.openxmlformats.org/officeDocument/2006/relationships/theme" Target="../theme/theme4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6.xml"/><Relationship Id="rId6" Type="http://schemas.openxmlformats.org/officeDocument/2006/relationships/theme" Target="../theme/theme5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34" r:id="rId7"/>
    <p:sldLayoutId id="2147484536" r:id="rId8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EFEFF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rgbClr val="EFEFF0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0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35" r:id="rId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chemeClr val="bg2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527" r:id="rId5"/>
    <p:sldLayoutId id="2147484490" r:id="rId6"/>
    <p:sldLayoutId id="2147484491" r:id="rId7"/>
    <p:sldLayoutId id="2147484492" r:id="rId8"/>
    <p:sldLayoutId id="2147484493" r:id="rId9"/>
    <p:sldLayoutId id="2147484525" r:id="rId10"/>
    <p:sldLayoutId id="214748452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72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07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9" r:id="rId1"/>
    <p:sldLayoutId id="2147484530" r:id="rId2"/>
    <p:sldLayoutId id="2147484531" r:id="rId3"/>
    <p:sldLayoutId id="2147484532" r:id="rId4"/>
    <p:sldLayoutId id="2147484533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  <p:sldLayoutId id="2147484523" r:id="rId4"/>
    <p:sldLayoutId id="2147484524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oauth.brightcove.com/v3/client_credentials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solutions.brightcove.com:8006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hyperlink" Target="http://oauth.net/2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files.brightcove.com/oauth-exercises.zip" TargetMode="External"/><Relationship Id="rId3" Type="http://schemas.openxmlformats.org/officeDocument/2006/relationships/hyperlink" Target="http://cygwin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Working with OAuth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Robert Crooks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270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Your BC_TOKEN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Login to </a:t>
            </a:r>
            <a:r>
              <a:rPr lang="en-US" dirty="0" err="1" smtClean="0"/>
              <a:t>Brightcove</a:t>
            </a:r>
            <a:r>
              <a:rPr lang="en-US" dirty="0" smtClean="0"/>
              <a:t> Studio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Open the Developer Console in your browser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Paste the following lines of JavaScript at the console prompt and press Return (this code is in </a:t>
            </a:r>
            <a:r>
              <a:rPr lang="en-US" dirty="0" err="1" smtClean="0"/>
              <a:t>JavaScript.js</a:t>
            </a:r>
            <a:r>
              <a:rPr lang="en-US" dirty="0" smtClean="0"/>
              <a:t>):</a:t>
            </a:r>
          </a:p>
          <a:p>
            <a:pPr marL="908050" lvl="4" indent="0">
              <a:buNone/>
            </a:pPr>
            <a:r>
              <a:rPr lang="en-US" sz="3200" dirty="0" err="1"/>
              <a:t>var</a:t>
            </a:r>
            <a:r>
              <a:rPr lang="en-US" sz="3200" dirty="0"/>
              <a:t> </a:t>
            </a:r>
            <a:r>
              <a:rPr lang="en-US" sz="3200" dirty="0" err="1"/>
              <a:t>cookiesArray</a:t>
            </a:r>
            <a:r>
              <a:rPr lang="en-US" sz="3200" dirty="0"/>
              <a:t> = </a:t>
            </a:r>
            <a:r>
              <a:rPr lang="en-US" sz="3200" dirty="0" err="1"/>
              <a:t>document.cookie.split</a:t>
            </a:r>
            <a:r>
              <a:rPr lang="en-US" sz="3200" dirty="0"/>
              <a:t>(";"), </a:t>
            </a:r>
            <a:r>
              <a:rPr lang="en-US" sz="3200" dirty="0" err="1"/>
              <a:t>cookiesObj</a:t>
            </a:r>
            <a:r>
              <a:rPr lang="en-US" sz="3200" dirty="0"/>
              <a:t> = {}, </a:t>
            </a:r>
            <a:r>
              <a:rPr lang="en-US" sz="3200" dirty="0" err="1"/>
              <a:t>i</a:t>
            </a:r>
            <a:r>
              <a:rPr lang="en-US" sz="3200" dirty="0"/>
              <a:t>, </a:t>
            </a:r>
            <a:r>
              <a:rPr lang="en-US" sz="3200" dirty="0" err="1"/>
              <a:t>tmpArray</a:t>
            </a:r>
            <a:r>
              <a:rPr lang="en-US" sz="3200" dirty="0"/>
              <a:t> = []</a:t>
            </a:r>
            <a:r>
              <a:rPr lang="en-US" sz="3200" i="1" dirty="0"/>
              <a:t>;</a:t>
            </a:r>
            <a:endParaRPr lang="en-US" sz="3200" dirty="0"/>
          </a:p>
          <a:p>
            <a:pPr marL="908050" lvl="4" indent="0">
              <a:buNone/>
            </a:pPr>
            <a:r>
              <a:rPr lang="en-US" sz="3200" dirty="0"/>
              <a:t>for (</a:t>
            </a:r>
            <a:r>
              <a:rPr lang="en-US" sz="3200" dirty="0" err="1"/>
              <a:t>i</a:t>
            </a:r>
            <a:r>
              <a:rPr lang="en-US" sz="3200" dirty="0"/>
              <a:t> = 0</a:t>
            </a:r>
            <a:r>
              <a:rPr lang="en-US" sz="3200" i="1" dirty="0"/>
              <a:t>; </a:t>
            </a:r>
            <a:r>
              <a:rPr lang="en-US" sz="3200" i="1" dirty="0" err="1"/>
              <a:t>i</a:t>
            </a:r>
            <a:r>
              <a:rPr lang="en-US" sz="3200" i="1" dirty="0"/>
              <a:t> &lt; </a:t>
            </a:r>
            <a:r>
              <a:rPr lang="en-US" sz="3200" i="1" dirty="0" err="1"/>
              <a:t>cookiesArray.length</a:t>
            </a:r>
            <a:r>
              <a:rPr lang="en-US" sz="3200" i="1" dirty="0"/>
              <a:t>; </a:t>
            </a:r>
            <a:r>
              <a:rPr lang="en-US" sz="3200" i="1" dirty="0" err="1"/>
              <a:t>i</a:t>
            </a:r>
            <a:r>
              <a:rPr lang="en-US" sz="3200" i="1" dirty="0"/>
              <a:t>++) {</a:t>
            </a:r>
            <a:endParaRPr lang="en-US" sz="3200" dirty="0"/>
          </a:p>
          <a:p>
            <a:pPr marL="908050" lvl="4" indent="0">
              <a:buNone/>
            </a:pPr>
            <a:r>
              <a:rPr lang="en-US" sz="3200" dirty="0"/>
              <a:t>    </a:t>
            </a:r>
            <a:r>
              <a:rPr lang="en-US" sz="3200" dirty="0" err="1"/>
              <a:t>tmpArray</a:t>
            </a:r>
            <a:r>
              <a:rPr lang="en-US" sz="3200" dirty="0"/>
              <a:t> = </a:t>
            </a:r>
            <a:r>
              <a:rPr lang="en-US" sz="3200" dirty="0" err="1"/>
              <a:t>cookiesArray</a:t>
            </a:r>
            <a:r>
              <a:rPr lang="en-US" sz="3200" dirty="0"/>
              <a:t>[</a:t>
            </a:r>
            <a:r>
              <a:rPr lang="en-US" sz="3200" dirty="0" err="1"/>
              <a:t>i</a:t>
            </a:r>
            <a:r>
              <a:rPr lang="en-US" sz="3200" dirty="0"/>
              <a:t>].split("=")</a:t>
            </a:r>
            <a:r>
              <a:rPr lang="en-US" sz="3200" i="1" dirty="0"/>
              <a:t>;</a:t>
            </a:r>
            <a:endParaRPr lang="en-US" sz="3200" dirty="0"/>
          </a:p>
          <a:p>
            <a:pPr marL="908050" lvl="4" indent="0">
              <a:buNone/>
            </a:pPr>
            <a:r>
              <a:rPr lang="en-US" sz="3200" dirty="0"/>
              <a:t>    </a:t>
            </a:r>
            <a:r>
              <a:rPr lang="en-US" sz="3200" dirty="0" err="1"/>
              <a:t>cookiesObj</a:t>
            </a:r>
            <a:r>
              <a:rPr lang="en-US" sz="3200" dirty="0"/>
              <a:t>[</a:t>
            </a:r>
            <a:r>
              <a:rPr lang="en-US" sz="3200" dirty="0" err="1"/>
              <a:t>tmpArray</a:t>
            </a:r>
            <a:r>
              <a:rPr lang="en-US" sz="3200" dirty="0"/>
              <a:t>[0].replace(/\s/g, "")] = </a:t>
            </a:r>
            <a:r>
              <a:rPr lang="en-US" sz="3200" dirty="0" err="1"/>
              <a:t>tmpArray</a:t>
            </a:r>
            <a:r>
              <a:rPr lang="en-US" sz="3200" dirty="0"/>
              <a:t>[1]</a:t>
            </a:r>
            <a:r>
              <a:rPr lang="en-US" sz="3200" i="1" dirty="0"/>
              <a:t>;</a:t>
            </a:r>
            <a:endParaRPr lang="en-US" sz="3200" dirty="0"/>
          </a:p>
          <a:p>
            <a:pPr marL="908050" lvl="4" indent="0">
              <a:buNone/>
            </a:pPr>
            <a:r>
              <a:rPr lang="en-US" sz="3200" dirty="0"/>
              <a:t>}</a:t>
            </a:r>
          </a:p>
          <a:p>
            <a:pPr marL="908050" lvl="4" indent="0">
              <a:buNone/>
            </a:pPr>
            <a:r>
              <a:rPr lang="en-US" sz="3200" dirty="0" err="1"/>
              <a:t>window.prompt</a:t>
            </a:r>
            <a:r>
              <a:rPr lang="en-US" sz="3200" dirty="0"/>
              <a:t>("BC_TOKEN:", </a:t>
            </a:r>
            <a:r>
              <a:rPr lang="en-US" sz="3200" dirty="0" err="1"/>
              <a:t>cookiesObj.BC_TOKEN</a:t>
            </a:r>
            <a:r>
              <a:rPr lang="en-US" sz="3200" dirty="0"/>
              <a:t>)</a:t>
            </a:r>
            <a:r>
              <a:rPr lang="en-US" sz="3200" i="1" dirty="0"/>
              <a:t>;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You should see your BC_TOKEN cookie appear in a popup dialog; copy and save it for the next step.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10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19499"/>
      </p:ext>
    </p:extLst>
  </p:cSld>
  <p:clrMapOvr>
    <a:masterClrMapping/>
  </p:clrMapOvr>
  <p:transition xmlns:p14="http://schemas.microsoft.com/office/powerpoint/2010/main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Your Access Credentials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Go to a command line and paste in the following CURL command (the code is in </a:t>
            </a:r>
            <a:r>
              <a:rPr lang="en-US" dirty="0" err="1" smtClean="0"/>
              <a:t>curl.txt</a:t>
            </a:r>
            <a:r>
              <a:rPr lang="en-US" dirty="0" smtClean="0"/>
              <a:t>):</a:t>
            </a:r>
          </a:p>
          <a:p>
            <a:pPr marL="742950" indent="-742950">
              <a:buFont typeface="+mj-lt"/>
              <a:buAutoNum type="arabicPeriod"/>
            </a:pPr>
            <a:endParaRPr lang="en-US" dirty="0" smtClean="0"/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curl \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--include \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--header "Authorization: BC_TOKEN </a:t>
            </a:r>
            <a:r>
              <a:rPr lang="en-US" sz="2400" b="1" i="1" dirty="0" err="1">
                <a:solidFill>
                  <a:srgbClr val="FF0000"/>
                </a:solidFill>
                <a:latin typeface="Source Code Pro"/>
                <a:cs typeface="Source Code Pro"/>
              </a:rPr>
              <a:t>Your_BC_TOKEN_HERE</a:t>
            </a:r>
            <a:r>
              <a:rPr lang="en-US" sz="2400" dirty="0">
                <a:latin typeface="Source Code Pro"/>
                <a:cs typeface="Source Code Pro"/>
              </a:rPr>
              <a:t>" \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--data 'name=</a:t>
            </a:r>
            <a:r>
              <a:rPr lang="en-US" sz="2400" dirty="0" err="1">
                <a:latin typeface="Source Code Pro"/>
                <a:cs typeface="Source Code Pro"/>
              </a:rPr>
              <a:t>SampleClient&amp;maximum_scope</a:t>
            </a:r>
            <a:r>
              <a:rPr lang="en-US" sz="2400" dirty="0">
                <a:latin typeface="Source Code Pro"/>
                <a:cs typeface="Source Code Pro"/>
              </a:rPr>
              <a:t>=[{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    "identity": {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      "type": "video-cloud-account",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      "account-id": </a:t>
            </a:r>
            <a:r>
              <a:rPr lang="en-US" sz="2400" b="1" i="1" dirty="0">
                <a:solidFill>
                  <a:srgbClr val="FF0000"/>
                </a:solidFill>
                <a:latin typeface="Source Code Pro"/>
                <a:cs typeface="Source Code Pro"/>
              </a:rPr>
              <a:t>YOUR_ACCOUNT_ID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    },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    "operations": [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      "video-cloud/video/all"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    ]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  }]' \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  <a:hlinkClick r:id="rId2"/>
              </a:rPr>
              <a:t>https://oauth.brightcove.com/v3/</a:t>
            </a:r>
            <a:r>
              <a:rPr lang="en-US" sz="2400" dirty="0" smtClean="0">
                <a:latin typeface="Source Code Pro"/>
                <a:cs typeface="Source Code Pro"/>
                <a:hlinkClick r:id="rId2"/>
              </a:rPr>
              <a:t>client_credentials</a:t>
            </a:r>
            <a:endParaRPr lang="en-US" sz="2400" dirty="0" smtClean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endParaRPr lang="en-US" dirty="0" smtClean="0"/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Copy the </a:t>
            </a:r>
            <a:r>
              <a:rPr lang="en-US" dirty="0" err="1" smtClean="0"/>
              <a:t>client_id</a:t>
            </a:r>
            <a:r>
              <a:rPr lang="en-US" dirty="0" smtClean="0"/>
              <a:t> and </a:t>
            </a:r>
            <a:r>
              <a:rPr lang="en-US" dirty="0" err="1" smtClean="0"/>
              <a:t>client_secret</a:t>
            </a:r>
            <a:r>
              <a:rPr lang="en-US" dirty="0" smtClean="0"/>
              <a:t> and save them for use in the next exercise.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11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22949"/>
      </p:ext>
    </p:extLst>
  </p:cSld>
  <p:clrMapOvr>
    <a:masterClrMapping/>
  </p:clrMapOvr>
  <p:transition xmlns:p14="http://schemas.microsoft.com/office/powerpoint/2010/main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Make an </a:t>
            </a:r>
            <a:r>
              <a:rPr lang="en-US" smtClean="0"/>
              <a:t>API Call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568063"/>
      </p:ext>
    </p:extLst>
  </p:cSld>
  <p:clrMapOvr>
    <a:masterClrMapping/>
  </p:clrMapOvr>
  <p:transition xmlns:p14="http://schemas.microsoft.com/office/powerpoint/2010/main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this exercise, we will make a CMS API call from a web page, using the client credentials we got in the previous exercise</a:t>
            </a:r>
          </a:p>
          <a:p>
            <a:r>
              <a:rPr lang="en-US" dirty="0" smtClean="0"/>
              <a:t>Since we can’t call the </a:t>
            </a:r>
            <a:r>
              <a:rPr lang="en-US" dirty="0" err="1" smtClean="0"/>
              <a:t>OAuth</a:t>
            </a:r>
            <a:r>
              <a:rPr lang="en-US" dirty="0" smtClean="0"/>
              <a:t> API directly from our local web server, we’ll route the call through a proxy that Learning Services built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http://solutions.brightcove.com:8006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The file we will work in </a:t>
            </a:r>
            <a:r>
              <a:rPr lang="en-US" smtClean="0"/>
              <a:t>is /oauth</a:t>
            </a:r>
            <a:r>
              <a:rPr lang="en-US" dirty="0" smtClean="0"/>
              <a:t>-exercises/</a:t>
            </a:r>
            <a:r>
              <a:rPr lang="en-US" dirty="0" err="1" smtClean="0"/>
              <a:t>oauth-exercise.html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438984"/>
      </p:ext>
    </p:extLst>
  </p:cSld>
  <p:clrMapOvr>
    <a:masterClrMapping/>
  </p:clrMapOvr>
  <p:transition xmlns:p14="http://schemas.microsoft.com/office/powerpoint/2010/main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Oauth</a:t>
            </a:r>
            <a:r>
              <a:rPr lang="en-US" dirty="0" smtClean="0"/>
              <a:t> 2.0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authentication system for </a:t>
            </a:r>
            <a:r>
              <a:rPr lang="en-US" dirty="0" err="1" smtClean="0"/>
              <a:t>RESTful</a:t>
            </a:r>
            <a:r>
              <a:rPr lang="en-US" dirty="0" smtClean="0"/>
              <a:t> APIs</a:t>
            </a:r>
          </a:p>
          <a:p>
            <a:r>
              <a:rPr lang="en-US" dirty="0" smtClean="0"/>
              <a:t>Used by Google, Twitter, etc.</a:t>
            </a:r>
          </a:p>
          <a:p>
            <a:r>
              <a:rPr lang="en-US" dirty="0" smtClean="0"/>
              <a:t>Used for all </a:t>
            </a:r>
            <a:r>
              <a:rPr lang="en-US" dirty="0" err="1" smtClean="0"/>
              <a:t>Brightcove’s</a:t>
            </a:r>
            <a:r>
              <a:rPr lang="en-US" dirty="0" smtClean="0"/>
              <a:t> new </a:t>
            </a:r>
            <a:r>
              <a:rPr lang="en-US" dirty="0" err="1" smtClean="0"/>
              <a:t>RESTful</a:t>
            </a:r>
            <a:r>
              <a:rPr lang="en-US" dirty="0" smtClean="0"/>
              <a:t> APIs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861"/>
      </p:ext>
    </p:extLst>
  </p:cSld>
  <p:clrMapOvr>
    <a:masterClrMapping/>
  </p:clrMapOvr>
  <p:transition xmlns:p14="http://schemas.microsoft.com/office/powerpoint/2010/main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work?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There are several OAuth “flows”</a:t>
            </a:r>
          </a:p>
          <a:p>
            <a:r>
              <a:rPr lang="en-US" dirty="0" smtClean="0"/>
              <a:t>Customers will generally use the Client Credential flow</a:t>
            </a:r>
          </a:p>
          <a:p>
            <a:r>
              <a:rPr lang="en-US" dirty="0" smtClean="0"/>
              <a:t>OAuth Service accepts client and server-side calls, but client-side apps should not expose credentials</a:t>
            </a:r>
          </a:p>
          <a:p>
            <a:r>
              <a:rPr lang="en-US" dirty="0" smtClean="0"/>
              <a:t>How it works:</a:t>
            </a:r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You get client credentials for some combination of API operations</a:t>
            </a:r>
          </a:p>
          <a:p>
            <a:pPr lvl="2"/>
            <a:r>
              <a:rPr lang="en-US" dirty="0" smtClean="0"/>
              <a:t>Use the OAuth UI or make an API call</a:t>
            </a:r>
          </a:p>
          <a:p>
            <a:pPr lvl="2"/>
            <a:r>
              <a:rPr lang="en-US" dirty="0" smtClean="0"/>
              <a:t>The credentials are a </a:t>
            </a:r>
            <a:r>
              <a:rPr lang="en-US" dirty="0" err="1" smtClean="0"/>
              <a:t>client_id</a:t>
            </a:r>
            <a:r>
              <a:rPr lang="en-US" dirty="0" smtClean="0"/>
              <a:t> and </a:t>
            </a:r>
            <a:r>
              <a:rPr lang="en-US" dirty="0" err="1" smtClean="0"/>
              <a:t>client_secret</a:t>
            </a:r>
            <a:endParaRPr lang="en-US" dirty="0" smtClean="0"/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You use the </a:t>
            </a:r>
            <a:r>
              <a:rPr lang="en-US" dirty="0" err="1" smtClean="0"/>
              <a:t>client_id</a:t>
            </a:r>
            <a:r>
              <a:rPr lang="en-US" dirty="0" smtClean="0"/>
              <a:t> and </a:t>
            </a:r>
            <a:r>
              <a:rPr lang="en-US" dirty="0" err="1" smtClean="0"/>
              <a:t>client_secret</a:t>
            </a:r>
            <a:r>
              <a:rPr lang="en-US" dirty="0" smtClean="0"/>
              <a:t> to get an </a:t>
            </a:r>
            <a:r>
              <a:rPr lang="en-US" dirty="0" err="1" smtClean="0"/>
              <a:t>access_token</a:t>
            </a:r>
            <a:r>
              <a:rPr lang="en-US" dirty="0" smtClean="0"/>
              <a:t> from the OAuth service</a:t>
            </a:r>
          </a:p>
          <a:p>
            <a:pPr lvl="2"/>
            <a:r>
              <a:rPr lang="en-US" dirty="0" err="1" smtClean="0"/>
              <a:t>access_tokens</a:t>
            </a:r>
            <a:r>
              <a:rPr lang="en-US" dirty="0" smtClean="0"/>
              <a:t> time out (currently in 5 minutes)</a:t>
            </a:r>
          </a:p>
          <a:p>
            <a:pPr lvl="2"/>
            <a:r>
              <a:rPr lang="en-US" dirty="0" smtClean="0"/>
              <a:t>The </a:t>
            </a:r>
            <a:r>
              <a:rPr lang="en-US" dirty="0" err="1" smtClean="0"/>
              <a:t>access_token</a:t>
            </a:r>
            <a:r>
              <a:rPr lang="en-US" dirty="0" smtClean="0"/>
              <a:t> is used to authenticate the API call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00123"/>
      </p:ext>
    </p:extLst>
  </p:cSld>
  <p:clrMapOvr>
    <a:masterClrMapping/>
  </p:clrMapOvr>
  <p:transition xmlns:p14="http://schemas.microsoft.com/office/powerpoint/2010/main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Credential Flow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</a:t>
            </a:fld>
            <a:r>
              <a:rPr lang="en-US" smtClean="0"/>
              <a:t> |</a:t>
            </a:r>
            <a:endParaRPr lang="en-US"/>
          </a:p>
        </p:txBody>
      </p:sp>
      <p:pic>
        <p:nvPicPr>
          <p:cNvPr id="8" name="Picture 7" descr="client-credentials-work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781" y="1597025"/>
            <a:ext cx="8587581" cy="73179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06981" y="2892425"/>
            <a:ext cx="4191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the basic logic for using </a:t>
            </a:r>
            <a:r>
              <a:rPr lang="en-US" dirty="0" err="1" smtClean="0"/>
              <a:t>Oauth</a:t>
            </a:r>
            <a:r>
              <a:rPr lang="en-US" dirty="0" smtClean="0"/>
              <a:t> with your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345306"/>
      </p:ext>
    </p:extLst>
  </p:cSld>
  <p:clrMapOvr>
    <a:masterClrMapping/>
  </p:clrMapOvr>
  <p:transition xmlns:p14="http://schemas.microsoft.com/office/powerpoint/2010/main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Diagram: One App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</a:t>
            </a:fld>
            <a:r>
              <a:rPr lang="en-US" smtClean="0"/>
              <a:t> |</a:t>
            </a:r>
            <a:endParaRPr lang="en-US"/>
          </a:p>
        </p:txBody>
      </p:sp>
      <p:pic>
        <p:nvPicPr>
          <p:cNvPr id="5" name="Picture 4" descr="SingleAp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981" y="1673225"/>
            <a:ext cx="10162032" cy="762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72382" y="3273425"/>
            <a:ext cx="4191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you just building one app, build the logic for getting tokens into the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25163"/>
      </p:ext>
    </p:extLst>
  </p:cSld>
  <p:clrMapOvr>
    <a:masterClrMapping/>
  </p:clrMapOvr>
  <p:transition xmlns:p14="http://schemas.microsoft.com/office/powerpoint/2010/main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Diagram: Multiple Apps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6</a:t>
            </a:fld>
            <a:r>
              <a:rPr lang="en-US" smtClean="0"/>
              <a:t> |</a:t>
            </a:r>
            <a:endParaRPr lang="en-US"/>
          </a:p>
        </p:txBody>
      </p:sp>
      <p:pic>
        <p:nvPicPr>
          <p:cNvPr id="5" name="Picture 4" descr="Prox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181" y="1597025"/>
            <a:ext cx="10162032" cy="762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72381" y="2130425"/>
            <a:ext cx="5334000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you are going to create multiple apps </a:t>
            </a:r>
            <a:r>
              <a:rPr lang="en-US" dirty="0" smtClean="0"/>
              <a:t>(or a client-side web app) that </a:t>
            </a:r>
            <a:r>
              <a:rPr lang="en-US" dirty="0" smtClean="0"/>
              <a:t>will access an API, centralize the logic for getting access tokens in one place; one way to do this is to build a proxy for the API calls.</a:t>
            </a:r>
          </a:p>
          <a:p>
            <a:endParaRPr lang="en-US" dirty="0"/>
          </a:p>
          <a:p>
            <a:r>
              <a:rPr lang="en-US" dirty="0" smtClean="0"/>
              <a:t>The proxy could be a separate service or an embedded library. Note that there are several 3</a:t>
            </a:r>
            <a:r>
              <a:rPr lang="en-US" baseline="30000" dirty="0" smtClean="0"/>
              <a:t>rd</a:t>
            </a:r>
            <a:r>
              <a:rPr lang="en-US" dirty="0" smtClean="0"/>
              <a:t> party libraries </a:t>
            </a:r>
            <a:r>
              <a:rPr lang="en-US" dirty="0"/>
              <a:t>for OAuth2: </a:t>
            </a:r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oauth.net</a:t>
            </a:r>
            <a:r>
              <a:rPr lang="en-US" dirty="0">
                <a:hlinkClick r:id="rId3"/>
              </a:rPr>
              <a:t>/2/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935481"/>
      </p:ext>
    </p:extLst>
  </p:cSld>
  <p:clrMapOvr>
    <a:masterClrMapping/>
  </p:clrMapOvr>
  <p:transition xmlns:p14="http://schemas.microsoft.com/office/powerpoint/2010/main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Working </a:t>
            </a:r>
            <a:r>
              <a:rPr lang="en-US" smtClean="0"/>
              <a:t>with OAuth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121479"/>
      </p:ext>
    </p:extLst>
  </p:cSld>
  <p:clrMapOvr>
    <a:masterClrMapping/>
  </p:clrMapOvr>
  <p:transition xmlns:p14="http://schemas.microsoft.com/office/powerpoint/2010/main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Need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Access to the OAuth UI in Studio</a:t>
            </a:r>
          </a:p>
          <a:p>
            <a:pPr lvl="1"/>
            <a:r>
              <a:rPr lang="en-US" dirty="0" smtClean="0"/>
              <a:t>But note that not all API operations are there yet</a:t>
            </a:r>
          </a:p>
          <a:p>
            <a:r>
              <a:rPr lang="en-US" dirty="0" smtClean="0"/>
              <a:t>Alternatively, make an API call to the OAuth API</a:t>
            </a:r>
          </a:p>
          <a:p>
            <a:pPr lvl="1"/>
            <a:r>
              <a:rPr lang="en-US" dirty="0" smtClean="0"/>
              <a:t>You will need your BC_TOKEN</a:t>
            </a:r>
          </a:p>
          <a:p>
            <a:pPr lvl="1"/>
            <a:r>
              <a:rPr lang="en-US" dirty="0" smtClean="0"/>
              <a:t>You will also need the operations you </a:t>
            </a:r>
            <a:r>
              <a:rPr lang="en-US" smtClean="0"/>
              <a:t>want access to</a:t>
            </a:r>
            <a:endParaRPr lang="en-US" dirty="0" smtClean="0"/>
          </a:p>
          <a:p>
            <a:pPr lvl="1"/>
            <a:r>
              <a:rPr lang="en-US" dirty="0" smtClean="0"/>
              <a:t>Get the BC_TOKEN from browser cookies</a:t>
            </a:r>
          </a:p>
          <a:p>
            <a:pPr lvl="2"/>
            <a:r>
              <a:rPr lang="en-US" dirty="0" smtClean="0"/>
              <a:t>You must be in Studio</a:t>
            </a:r>
          </a:p>
          <a:p>
            <a:pPr lvl="2"/>
            <a:r>
              <a:rPr lang="en-US" dirty="0" smtClean="0"/>
              <a:t>You must be in the account you want to use the API on</a:t>
            </a:r>
          </a:p>
          <a:p>
            <a:r>
              <a:rPr lang="en-US" dirty="0" smtClean="0"/>
              <a:t>Save the </a:t>
            </a:r>
            <a:r>
              <a:rPr lang="en-US" dirty="0" err="1" smtClean="0"/>
              <a:t>client_id</a:t>
            </a:r>
            <a:r>
              <a:rPr lang="en-US" dirty="0" smtClean="0"/>
              <a:t> and </a:t>
            </a:r>
            <a:r>
              <a:rPr lang="en-US" dirty="0" err="1" smtClean="0"/>
              <a:t>client_secret</a:t>
            </a:r>
            <a:r>
              <a:rPr lang="en-US" dirty="0"/>
              <a:t> </a:t>
            </a:r>
            <a:r>
              <a:rPr lang="en-US" dirty="0" smtClean="0"/>
              <a:t>where you can find them!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8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39496"/>
      </p:ext>
    </p:extLst>
  </p:cSld>
  <p:clrMapOvr>
    <a:masterClrMapping/>
  </p:clrMapOvr>
  <p:transition xmlns:p14="http://schemas.microsoft.com/office/powerpoint/2010/main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Hands-on: Get Client Credentials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this exercise, we will make a call to the </a:t>
            </a:r>
            <a:r>
              <a:rPr lang="en-US" dirty="0" err="1" smtClean="0"/>
              <a:t>OAuth</a:t>
            </a:r>
            <a:r>
              <a:rPr lang="en-US" dirty="0" smtClean="0"/>
              <a:t> API to get client credentials for the CMS API</a:t>
            </a:r>
          </a:p>
          <a:p>
            <a:r>
              <a:rPr lang="en-US" dirty="0" smtClean="0"/>
              <a:t>What you will need:</a:t>
            </a:r>
          </a:p>
          <a:p>
            <a:pPr lvl="1"/>
            <a:r>
              <a:rPr lang="en-US" dirty="0" smtClean="0"/>
              <a:t>Files for the exercises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http://files.brightcove.com</a:t>
            </a:r>
            <a:r>
              <a:rPr lang="en-US" dirty="0" smtClean="0">
                <a:hlinkClick r:id="rId2"/>
              </a:rPr>
              <a:t>/oauth-exercises.zip</a:t>
            </a:r>
            <a:endParaRPr lang="en-US" dirty="0" smtClean="0"/>
          </a:p>
          <a:p>
            <a:pPr lvl="1"/>
            <a:r>
              <a:rPr lang="en-US" dirty="0" smtClean="0"/>
              <a:t>A browser to access Studio</a:t>
            </a:r>
          </a:p>
          <a:p>
            <a:pPr lvl="1"/>
            <a:r>
              <a:rPr lang="en-US" dirty="0" smtClean="0"/>
              <a:t>Ability to run CURL commands (native on Macs; for Windows, </a:t>
            </a:r>
            <a:r>
              <a:rPr lang="en-US" dirty="0"/>
              <a:t>you can get these tools by installing </a:t>
            </a:r>
            <a:r>
              <a:rPr lang="en-US" dirty="0" err="1">
                <a:hlinkClick r:id="rId3"/>
              </a:rPr>
              <a:t>cygwin</a:t>
            </a:r>
            <a:r>
              <a:rPr lang="en-US" dirty="0"/>
              <a:t>. During the install you will be prompted for packages to install. Open the Net package, then check the curl option and then finish the installation</a:t>
            </a:r>
            <a:r>
              <a:rPr lang="en-US" dirty="0" smtClean="0"/>
              <a:t>.)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9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24498"/>
      </p:ext>
    </p:extLst>
  </p:cSld>
  <p:clrMapOvr>
    <a:masterClrMapping/>
  </p:clrMapOvr>
  <p:transition xmlns:p14="http://schemas.microsoft.com/office/powerpoint/2010/main">
    <p:fade/>
  </p:transition>
</p:sld>
</file>

<file path=ppt/theme/theme1.xml><?xml version="1.0" encoding="utf-8"?>
<a:theme xmlns:a="http://schemas.openxmlformats.org/drawingml/2006/main" name="BC-Template2014">
  <a:themeElements>
    <a:clrScheme name="Brightcove_Q3_2014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E2B69E2C-B113-4B58-92F2-73639C295189}"/>
    </a:ext>
  </a:extLst>
</a:theme>
</file>

<file path=ppt/theme/theme2.xml><?xml version="1.0" encoding="utf-8"?>
<a:theme xmlns:a="http://schemas.openxmlformats.org/drawingml/2006/main" name="Brightcove Dark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C099BF17-C8B7-4BE4-B7A9-F9964453B8ED}"/>
    </a:ext>
  </a:extLst>
</a:theme>
</file>

<file path=ppt/theme/theme3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3895BFDA-DD2F-40AB-A4AF-F0BD206DA9BF}"/>
    </a:ext>
  </a:extLst>
</a:theme>
</file>

<file path=ppt/theme/theme4.xml><?xml version="1.0" encoding="utf-8"?>
<a:theme xmlns:a="http://schemas.openxmlformats.org/drawingml/2006/main" name="Product titles with tag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2E91D1BA-F315-4F6F-ABF8-9584CB0798AE}"/>
    </a:ext>
  </a:extLst>
</a:theme>
</file>

<file path=ppt/theme/theme5.xml><?xml version="1.0" encoding="utf-8"?>
<a:theme xmlns:a="http://schemas.openxmlformats.org/drawingml/2006/main" name="Products with no taglin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25F19BAD-74FA-47F8-BCA9-3B24D0DC190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5628</TotalTime>
  <Words>851</Words>
  <Application>Microsoft Macintosh PowerPoint</Application>
  <PresentationFormat>Custom</PresentationFormat>
  <Paragraphs>108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BC-Template2014</vt:lpstr>
      <vt:lpstr>Brightcove Dark</vt:lpstr>
      <vt:lpstr>2014 Titles</vt:lpstr>
      <vt:lpstr>Product titles with tagline</vt:lpstr>
      <vt:lpstr>Products with no taglines</vt:lpstr>
      <vt:lpstr>Working with OAuth</vt:lpstr>
      <vt:lpstr>What is Oauth 2.0</vt:lpstr>
      <vt:lpstr>How does it work?</vt:lpstr>
      <vt:lpstr>Client Credential Flow</vt:lpstr>
      <vt:lpstr>Sequence Diagram: One App</vt:lpstr>
      <vt:lpstr>Sequence Diagram: Multiple Apps</vt:lpstr>
      <vt:lpstr>Working with OAuth</vt:lpstr>
      <vt:lpstr>What You Need</vt:lpstr>
      <vt:lpstr>Hands-on: Get Client Credentials</vt:lpstr>
      <vt:lpstr>Get Your BC_TOKEN </vt:lpstr>
      <vt:lpstr>Get Your Access Credentials</vt:lpstr>
      <vt:lpstr>Make an API Call</vt:lpstr>
      <vt:lpstr>Setup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</dc:creator>
  <cp:lastModifiedBy>Kalpana Seshadri</cp:lastModifiedBy>
  <cp:revision>29</cp:revision>
  <dcterms:created xsi:type="dcterms:W3CDTF">2014-09-13T21:02:55Z</dcterms:created>
  <dcterms:modified xsi:type="dcterms:W3CDTF">2014-10-30T16:36:16Z</dcterms:modified>
</cp:coreProperties>
</file>